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3" r:id="rId5"/>
  </p:sldMasterIdLst>
  <p:handoutMasterIdLst>
    <p:handoutMasterId r:id="rId29"/>
  </p:handoutMasterIdLst>
  <p:sldIdLst>
    <p:sldId id="256" r:id="rId6"/>
    <p:sldId id="263" r:id="rId7"/>
    <p:sldId id="312" r:id="rId8"/>
    <p:sldId id="265" r:id="rId9"/>
    <p:sldId id="268" r:id="rId10"/>
    <p:sldId id="269" r:id="rId11"/>
    <p:sldId id="277" r:id="rId12"/>
    <p:sldId id="272" r:id="rId13"/>
    <p:sldId id="273" r:id="rId14"/>
    <p:sldId id="264" r:id="rId15"/>
    <p:sldId id="266" r:id="rId16"/>
    <p:sldId id="279" r:id="rId17"/>
    <p:sldId id="285" r:id="rId18"/>
    <p:sldId id="287" r:id="rId19"/>
    <p:sldId id="288" r:id="rId20"/>
    <p:sldId id="313" r:id="rId21"/>
    <p:sldId id="290" r:id="rId22"/>
    <p:sldId id="303" r:id="rId23"/>
    <p:sldId id="304" r:id="rId24"/>
    <p:sldId id="305" r:id="rId25"/>
    <p:sldId id="314" r:id="rId26"/>
    <p:sldId id="308" r:id="rId27"/>
    <p:sldId id="309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A0A4F17-A89C-410C-93D8-9792E9B6D24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7744-7AF4-4BAE-849B-3DEFD3F3A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F896-B1B8-4D87-8248-6DE99E5A93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E9E195C-909F-456B-AC6D-2F5A72053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8063-D5A4-40CC-8A61-D6FB86F56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710E-2248-44C4-BEB4-C23C36D80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D8E3-587A-478C-81ED-A24A1D7C78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2E02-CD4A-482A-8322-5B192C8AC4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9EFB-4612-4FEA-AFBF-928799498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554-27C6-43C5-987F-E731C8570B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053CD-5C12-4342-8C8A-16F28E425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F410-3098-4FC7-AD49-61C0BF61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7744-7AF4-4BAE-849B-3DEFD3F3A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F896-B1B8-4D87-8248-6DE99E5A93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E9E195C-909F-456B-AC6D-2F5A72053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8063-D5A4-40CC-8A61-D6FB86F56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710E-2248-44C4-BEB4-C23C36D80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D8E3-587A-478C-81ED-A24A1D7C78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12E02-CD4A-482A-8322-5B192C8AC4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9EFB-4612-4FEA-AFBF-928799498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554-27C6-43C5-987F-E731C8570B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053CD-5C12-4342-8C8A-16F28E425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F410-3098-4FC7-AD49-61C0BF61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B5C9670-A4A0-457B-845B-AA2F7F837B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B5C9670-A4A0-457B-845B-AA2F7F837B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TurningPoint\2003\Questions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TurningPoint\2003\Questions.html" TargetMode="External"/><Relationship Id="rId2" Type="http://schemas.openxmlformats.org/officeDocument/2006/relationships/hyperlink" Target="http://www.teachersdomain.org/asset/tdc02_int_membraneweb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.youtube.com/watch?v=znGTevIPKHE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file:///C:\Program%20Files\TurningPoint\2003\Questions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tcurry\Desktop\SBU\Images\Vids\Cell\Passive%20%20Active%20Transport.avi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tcurry\Desktop\SBU\Images\Vids\Organelles\Neutrophil%20phagocytosis%20-%20with%20Naked%20gun%20theme%20music.avi" TargetMode="External"/><Relationship Id="rId1" Type="http://schemas.openxmlformats.org/officeDocument/2006/relationships/video" Target="file:///C:\Documents%20and%20Settings\tcurry\Desktop\SBU\Images\Vids\Organelles\Amoeba%20Feeds!.avi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file:///C:\Program%20Files\TurningPoint\2003\Questions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TurningPoint\2003\Question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tcurry\Desktop\SBU\Images\Vids\Cell\Organelles\Roombia%20truncata%20pooping.avi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Comic Sans MS" pitchFamily="66" charset="0"/>
              </a:rPr>
              <a:t>CELL BOUNDARIES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b="1" dirty="0" smtClean="0">
                <a:latin typeface="Comic Sans MS" pitchFamily="66" charset="0"/>
              </a:rPr>
              <a:t>How Cells Regulate What Goes In and Out</a:t>
            </a:r>
            <a:endParaRPr lang="en-US" sz="4400" b="1" dirty="0">
              <a:latin typeface="Comic Sans MS" pitchFamily="66" charset="0"/>
            </a:endParaRPr>
          </a:p>
        </p:txBody>
      </p:sp>
      <p:sp>
        <p:nvSpPr>
          <p:cNvPr id="4100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omic Sans MS" pitchFamily="66" charset="0"/>
              </a:rPr>
              <a:t>CELL WALLS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CELL WALL -PROTECT &amp; SUPPORT</a:t>
            </a:r>
          </a:p>
          <a:p>
            <a:pPr lvl="1"/>
            <a:r>
              <a:rPr lang="en-US" b="1"/>
              <a:t>PLANTS (CELLULOSE)</a:t>
            </a:r>
          </a:p>
          <a:p>
            <a:pPr lvl="1"/>
            <a:r>
              <a:rPr lang="en-US" b="1"/>
              <a:t>FUNGI (CHITIN)</a:t>
            </a:r>
          </a:p>
          <a:p>
            <a:pPr lvl="1"/>
            <a:r>
              <a:rPr lang="en-US" b="1"/>
              <a:t>ALMOST ALL BACTERIA(POLYSAC)</a:t>
            </a:r>
          </a:p>
          <a:p>
            <a:pPr lvl="1"/>
            <a:r>
              <a:rPr lang="en-US" b="1"/>
              <a:t>SOME PROTISTS</a:t>
            </a:r>
          </a:p>
          <a:p>
            <a:endParaRPr lang="en-US" b="1">
              <a:latin typeface="Comic Sans MS" pitchFamily="66" charset="0"/>
            </a:endParaRPr>
          </a:p>
        </p:txBody>
      </p:sp>
      <p:sp>
        <p:nvSpPr>
          <p:cNvPr id="16388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:\Images\Cells\bacteri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2449264" cy="2803985"/>
          </a:xfrm>
          <a:prstGeom prst="rect">
            <a:avLst/>
          </a:prstGeom>
          <a:noFill/>
        </p:spPr>
      </p:pic>
      <p:pic>
        <p:nvPicPr>
          <p:cNvPr id="1027" name="Picture 3" descr="H:\Images\Cells\ill_fungal_ce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743200"/>
            <a:ext cx="2514600" cy="2118783"/>
          </a:xfrm>
          <a:prstGeom prst="rect">
            <a:avLst/>
          </a:prstGeom>
          <a:noFill/>
        </p:spPr>
      </p:pic>
      <p:pic>
        <p:nvPicPr>
          <p:cNvPr id="1028" name="Picture 4" descr="H:\Images\Cells\plantce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850743"/>
            <a:ext cx="2452688" cy="2007257"/>
          </a:xfrm>
          <a:prstGeom prst="rect">
            <a:avLst/>
          </a:prstGeom>
          <a:noFill/>
        </p:spPr>
      </p:pic>
      <p:pic>
        <p:nvPicPr>
          <p:cNvPr id="1029" name="Picture 5" descr="H:\Images\Cells\bacter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398" y="0"/>
            <a:ext cx="2880915" cy="2133600"/>
          </a:xfrm>
          <a:prstGeom prst="rect">
            <a:avLst/>
          </a:prstGeom>
          <a:noFill/>
        </p:spPr>
      </p:pic>
      <p:pic>
        <p:nvPicPr>
          <p:cNvPr id="1030" name="Picture 6" descr="H:\Images\Cells\FungalSeptu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2133600"/>
            <a:ext cx="2057400" cy="2404219"/>
          </a:xfrm>
          <a:prstGeom prst="rect">
            <a:avLst/>
          </a:prstGeom>
          <a:noFill/>
        </p:spPr>
      </p:pic>
      <p:pic>
        <p:nvPicPr>
          <p:cNvPr id="1031" name="Picture 7" descr="H:\Images\Cells\plantcellwa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42052" y="4572000"/>
            <a:ext cx="1849348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Plasma Membrane</a:t>
            </a:r>
            <a:endParaRPr lang="en-US" b="1" i="1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Phospholipid</a:t>
            </a:r>
            <a:r>
              <a:rPr lang="en-US" b="1" dirty="0" smtClean="0"/>
              <a:t> </a:t>
            </a:r>
            <a:r>
              <a:rPr lang="en-US" b="1" dirty="0" err="1" smtClean="0"/>
              <a:t>Bilayer</a:t>
            </a:r>
            <a:endParaRPr lang="en-US" b="1" dirty="0" smtClean="0"/>
          </a:p>
          <a:p>
            <a:r>
              <a:rPr lang="en-US" b="1" dirty="0" smtClean="0"/>
              <a:t>Found in all cells</a:t>
            </a:r>
          </a:p>
          <a:p>
            <a:r>
              <a:rPr lang="en-US" b="1" dirty="0" smtClean="0"/>
              <a:t>Controls access to cell interior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18436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2050" name="Picture 2" descr="H:\Images\Cells\membrane1635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200400"/>
            <a:ext cx="5638800" cy="31375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STRUCTURE</a:t>
            </a:r>
            <a:r>
              <a:rPr lang="en-US" b="1" i="1"/>
              <a:t> </a:t>
            </a:r>
            <a:r>
              <a:rPr lang="en-US" b="1"/>
              <a:t>OF P.M.</a:t>
            </a:r>
            <a:endParaRPr lang="en-US" b="1" i="1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PROTEIN/LIPID BILAYER</a:t>
            </a:r>
          </a:p>
          <a:p>
            <a:r>
              <a:rPr lang="en-US" b="1"/>
              <a:t>LIPIDS CONTAIN</a:t>
            </a:r>
          </a:p>
          <a:p>
            <a:pPr lvl="1"/>
            <a:r>
              <a:rPr lang="en-US" b="1"/>
              <a:t>2 FATTY ACID CHAINS</a:t>
            </a:r>
          </a:p>
          <a:p>
            <a:pPr lvl="1"/>
            <a:r>
              <a:rPr lang="en-US" b="1"/>
              <a:t>A PHOSPHATE HEAD</a:t>
            </a:r>
          </a:p>
          <a:p>
            <a:pPr lvl="1"/>
            <a:r>
              <a:rPr lang="en-US" b="1"/>
              <a:t>CALLED PHOSPHOLIPIDS</a:t>
            </a:r>
          </a:p>
          <a:p>
            <a:r>
              <a:rPr lang="en-US" b="1"/>
              <a:t>PHOSPHATE HEAD IS POLAR</a:t>
            </a:r>
          </a:p>
          <a:p>
            <a:r>
              <a:rPr lang="en-US" b="1"/>
              <a:t>FATTY ACID TAILS ARE NONPOLAR</a:t>
            </a:r>
          </a:p>
        </p:txBody>
      </p:sp>
      <p:sp>
        <p:nvSpPr>
          <p:cNvPr id="21508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4" name="Picture 3" descr="phospholipi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0"/>
            <a:ext cx="7167383" cy="6858000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4" name="Picture 3" descr="Plasma Membrane Contrast TE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0480"/>
            <a:ext cx="8534400" cy="6827520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4" name="Picture 3" descr="Plasma Membran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0999"/>
            <a:ext cx="9144000" cy="6426733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FLUID MOSAIC MODEL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b="1" dirty="0"/>
              <a:t>PERTAINS TO </a:t>
            </a:r>
          </a:p>
          <a:p>
            <a:pPr lvl="1"/>
            <a:r>
              <a:rPr lang="en-US" sz="2000" b="1" dirty="0"/>
              <a:t>PLASMA MEMBRANE</a:t>
            </a:r>
          </a:p>
          <a:p>
            <a:pPr lvl="1"/>
            <a:r>
              <a:rPr lang="en-US" sz="2000" b="1" dirty="0"/>
              <a:t>ORGANELLE MEMBRANES</a:t>
            </a:r>
          </a:p>
          <a:p>
            <a:r>
              <a:rPr lang="en-US" sz="2000" b="1" dirty="0"/>
              <a:t>TYPES OF PROTEINS AND LIPIDS VARY</a:t>
            </a:r>
          </a:p>
          <a:p>
            <a:r>
              <a:rPr lang="en-US" sz="2000" b="1" dirty="0"/>
              <a:t>ARRANGEMENT OF PROTEINS AND LIPIDS VARY</a:t>
            </a:r>
          </a:p>
          <a:p>
            <a:r>
              <a:rPr lang="en-US" sz="2000" b="1" dirty="0"/>
              <a:t>CHOLESTEROL GIVES ANIMAL MEMBRANES STABILITY</a:t>
            </a:r>
          </a:p>
        </p:txBody>
      </p:sp>
      <p:pic>
        <p:nvPicPr>
          <p:cNvPr id="6" name="Picture 2" descr="fig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55820" y="2738469"/>
            <a:ext cx="4023360" cy="2249424"/>
          </a:xfrm>
          <a:prstGeom prst="rect">
            <a:avLst/>
          </a:prstGeom>
          <a:noFill/>
        </p:spPr>
      </p:pic>
      <p:sp>
        <p:nvSpPr>
          <p:cNvPr id="26628" name="FlagCount" hidden="1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HOMEOSTASIS</a:t>
            </a:r>
            <a:endParaRPr lang="en-US" b="1" i="1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CELLS MUST REACT TO CHANGES IN THEIR ENVIRONMENT QUICKLY-- OR DIE</a:t>
            </a:r>
            <a:r>
              <a:rPr lang="en-US" b="1" dirty="0" smtClean="0"/>
              <a:t>!</a:t>
            </a:r>
          </a:p>
          <a:p>
            <a:r>
              <a:rPr lang="en-US" b="1" dirty="0" smtClean="0"/>
              <a:t>Membrane structure allows fast reaction while maintaining homeostasis.</a:t>
            </a:r>
            <a:endParaRPr lang="en-US" b="1" dirty="0"/>
          </a:p>
        </p:txBody>
      </p:sp>
      <p:sp>
        <p:nvSpPr>
          <p:cNvPr id="17412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SELECTIVE</a:t>
            </a:r>
            <a:r>
              <a:rPr lang="en-US" b="1" i="1"/>
              <a:t> </a:t>
            </a:r>
            <a:r>
              <a:rPr lang="en-US" b="1"/>
              <a:t>PERMEABILITY</a:t>
            </a:r>
            <a:endParaRPr lang="en-US" b="1" i="1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24800" cy="5257800"/>
          </a:xfrm>
        </p:spPr>
        <p:txBody>
          <a:bodyPr/>
          <a:lstStyle/>
          <a:p>
            <a:r>
              <a:rPr lang="en-US" b="1" dirty="0"/>
              <a:t>ALLOWS SOME MATERIALS TO PASS THROUGH WHILE REJECTING OTHERS</a:t>
            </a:r>
          </a:p>
          <a:p>
            <a:pPr lvl="1"/>
            <a:r>
              <a:rPr lang="en-US" b="1" dirty="0"/>
              <a:t>SIZE OF MOLECULE</a:t>
            </a:r>
          </a:p>
          <a:p>
            <a:pPr lvl="1"/>
            <a:r>
              <a:rPr lang="en-US" b="1" dirty="0"/>
              <a:t>CHEMICAL RECOGNITION</a:t>
            </a:r>
          </a:p>
          <a:p>
            <a:r>
              <a:rPr lang="en-US" b="1" dirty="0" smtClean="0"/>
              <a:t>DIFFERENCES </a:t>
            </a:r>
            <a:r>
              <a:rPr lang="en-US" b="1" dirty="0"/>
              <a:t>IN SELECTIVITY FOR DIFFERENT </a:t>
            </a:r>
            <a:r>
              <a:rPr lang="en-US" b="1" dirty="0" smtClean="0"/>
              <a:t>CELLS</a:t>
            </a:r>
          </a:p>
          <a:p>
            <a:r>
              <a:rPr lang="en-US" b="1" dirty="0" smtClean="0">
                <a:hlinkClick r:id="rId2"/>
              </a:rPr>
              <a:t>Permeability and Cell Membrane</a:t>
            </a:r>
            <a:endParaRPr lang="en-US" b="1" dirty="0"/>
          </a:p>
          <a:p>
            <a:endParaRPr lang="en-US" b="1" dirty="0"/>
          </a:p>
        </p:txBody>
      </p:sp>
      <p:sp>
        <p:nvSpPr>
          <p:cNvPr id="19460" name="FlagCount" hidden="1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Diffusion</a:t>
            </a:r>
            <a:endParaRPr lang="en-US" b="1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Brownian Motion</a:t>
            </a:r>
            <a:endParaRPr lang="en-US" b="1" dirty="0"/>
          </a:p>
          <a:p>
            <a:pPr>
              <a:buNone/>
            </a:pPr>
            <a:r>
              <a:rPr lang="en-US" b="1" dirty="0" err="1" smtClean="0">
                <a:hlinkClick r:id="rId2"/>
              </a:rPr>
              <a:t>Browninan</a:t>
            </a:r>
            <a:r>
              <a:rPr lang="en-US" b="1" dirty="0" smtClean="0">
                <a:hlinkClick r:id="rId2"/>
              </a:rPr>
              <a:t> Motion</a:t>
            </a:r>
            <a:endParaRPr lang="en-US" b="1" dirty="0" smtClean="0"/>
          </a:p>
          <a:p>
            <a:r>
              <a:rPr lang="en-US" b="1" dirty="0" smtClean="0"/>
              <a:t>Movement from high concentration to low concentration</a:t>
            </a:r>
          </a:p>
          <a:p>
            <a:r>
              <a:rPr lang="en-US" b="1" dirty="0" smtClean="0"/>
              <a:t>Dynamic Equilibrium</a:t>
            </a:r>
            <a:endParaRPr lang="en-US" b="1" dirty="0"/>
          </a:p>
        </p:txBody>
      </p:sp>
      <p:pic>
        <p:nvPicPr>
          <p:cNvPr id="6" name="Content Placeholder 5" descr="diffuse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04808"/>
            <a:ext cx="4038600" cy="3116746"/>
          </a:xfrm>
        </p:spPr>
      </p:pic>
      <p:sp>
        <p:nvSpPr>
          <p:cNvPr id="32772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CONCENTRATION GRADIENT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THE DIFFERENCE IN CONCENTRATION ACROSS A SPACE OR MEMBRANE.</a:t>
            </a:r>
          </a:p>
          <a:p>
            <a:r>
              <a:rPr lang="en-US" b="1"/>
              <a:t>HIGH CONCENTRATION GRADIENT</a:t>
            </a:r>
          </a:p>
          <a:p>
            <a:pPr lvl="1"/>
            <a:r>
              <a:rPr lang="en-US" b="1"/>
              <a:t>GREAT DIFFERENCE</a:t>
            </a:r>
          </a:p>
          <a:p>
            <a:r>
              <a:rPr lang="en-US" b="1"/>
              <a:t>LOW CONCENTRATION GRADIENT</a:t>
            </a:r>
          </a:p>
          <a:p>
            <a:pPr lvl="1"/>
            <a:r>
              <a:rPr lang="en-US" b="1"/>
              <a:t>SMALL DIFFERENCE</a:t>
            </a:r>
          </a:p>
        </p:txBody>
      </p:sp>
      <p:sp>
        <p:nvSpPr>
          <p:cNvPr id="38916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OSMOSIS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THE DIFFUSION OF WATER MOLECULES, THROUGH A MEMBRANE FROM AN AREA OF HIGH CONCENTRATION OF WATER TO AN AREA OF LOW CONCENTRATION OF WATER.</a:t>
            </a:r>
          </a:p>
        </p:txBody>
      </p:sp>
      <p:sp>
        <p:nvSpPr>
          <p:cNvPr id="40964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/>
              <a:t>Cells are immersed in a watery environment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 smtClean="0"/>
              <a:t>Leads to movement of water across cell membranes</a:t>
            </a:r>
          </a:p>
          <a:p>
            <a:pPr>
              <a:lnSpc>
                <a:spcPct val="90000"/>
              </a:lnSpc>
            </a:pPr>
            <a:endParaRPr lang="en-US" b="1" dirty="0"/>
          </a:p>
        </p:txBody>
      </p:sp>
      <p:sp>
        <p:nvSpPr>
          <p:cNvPr id="41987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4" name="Picture 2" descr="fig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429000"/>
            <a:ext cx="4572000" cy="3086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SOLUTION CONCENTRATIONS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r>
              <a:rPr lang="en-US" dirty="0" smtClean="0"/>
              <a:t>Hypotonic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Hypertonic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Isotonic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015287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SOLUTION CONCENTRATIONS</a:t>
            </a:r>
            <a:endParaRPr lang="en-US" b="1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4036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5" name="Picture 4" descr="water_bal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371600"/>
            <a:ext cx="7991010" cy="5334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PASSIVE TRANSPORT</a:t>
            </a:r>
            <a:br>
              <a:rPr lang="en-US" b="1"/>
            </a:br>
            <a:r>
              <a:rPr lang="en-US" b="1"/>
              <a:t>(NO ENERGY)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OSMOSIS-WATER</a:t>
            </a:r>
          </a:p>
          <a:p>
            <a:r>
              <a:rPr lang="en-US" b="1"/>
              <a:t>DIFFUSION</a:t>
            </a:r>
          </a:p>
          <a:p>
            <a:pPr lvl="1"/>
            <a:r>
              <a:rPr lang="en-US" b="1"/>
              <a:t>LIPIDS </a:t>
            </a:r>
          </a:p>
          <a:p>
            <a:pPr lvl="1"/>
            <a:r>
              <a:rPr lang="en-US" b="1"/>
              <a:t>LIPID SOLUBLE SUBSTANCES</a:t>
            </a:r>
          </a:p>
          <a:p>
            <a:r>
              <a:rPr lang="en-US" b="1"/>
              <a:t>FACILITATED DIFFUSION</a:t>
            </a:r>
          </a:p>
          <a:p>
            <a:pPr lvl="1"/>
            <a:r>
              <a:rPr lang="en-US" b="1"/>
              <a:t>TRANSPORT PROTEINS	</a:t>
            </a:r>
          </a:p>
          <a:p>
            <a:pPr lvl="1"/>
            <a:r>
              <a:rPr lang="en-US" b="1"/>
              <a:t>CONTROL SELECTIVE PERMEABILITY</a:t>
            </a:r>
          </a:p>
          <a:p>
            <a:pPr lvl="1"/>
            <a:r>
              <a:rPr lang="en-US" b="1"/>
              <a:t>INCREASE RATE OF TRANSPORT</a:t>
            </a:r>
          </a:p>
          <a:p>
            <a:pPr lvl="1"/>
            <a:r>
              <a:rPr lang="en-US" b="1"/>
              <a:t>ie SUGARS AND AMINO ACIDS</a:t>
            </a:r>
          </a:p>
        </p:txBody>
      </p:sp>
      <p:sp>
        <p:nvSpPr>
          <p:cNvPr id="57348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ACTIVE TRANSPORT</a:t>
            </a:r>
            <a:br>
              <a:rPr lang="en-US" b="1"/>
            </a:br>
            <a:r>
              <a:rPr lang="en-US" b="1"/>
              <a:t>(ENERGY)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TRANSPORT OF MOLECULES </a:t>
            </a:r>
            <a:r>
              <a:rPr lang="en-US" b="1" u="sng"/>
              <a:t>AGAINST</a:t>
            </a:r>
            <a:r>
              <a:rPr lang="en-US" b="1"/>
              <a:t> THE CONCENTRATION GRADIENT FROM LOW CONCENTRATION TO HIGH CONCENTRATION</a:t>
            </a:r>
          </a:p>
          <a:p>
            <a:r>
              <a:rPr lang="en-US" b="1"/>
              <a:t>REQUIRES ENERGY FROM THE CELL</a:t>
            </a:r>
          </a:p>
          <a:p>
            <a:pPr lvl="1"/>
            <a:r>
              <a:rPr lang="en-US" b="1"/>
              <a:t>PLANT ROOTS, GLYCOGEN IN LIVER</a:t>
            </a:r>
          </a:p>
        </p:txBody>
      </p:sp>
      <p:sp>
        <p:nvSpPr>
          <p:cNvPr id="58372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TRANSPORT PROTEINS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CHANNEL PROTEINS: FACILITATED DIFFUSION</a:t>
            </a:r>
          </a:p>
          <a:p>
            <a:r>
              <a:rPr lang="en-US" b="1"/>
              <a:t>CARRIER PROTEINS: ACTIVE TRANSPORT</a:t>
            </a:r>
          </a:p>
        </p:txBody>
      </p:sp>
      <p:sp>
        <p:nvSpPr>
          <p:cNvPr id="59396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assive  Active Transport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81000" y="0"/>
            <a:ext cx="838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ENDOCYTOSIS</a:t>
            </a:r>
            <a:br>
              <a:rPr lang="en-US" b="1"/>
            </a:br>
            <a:r>
              <a:rPr lang="en-US" b="1"/>
              <a:t>(ENERGY)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SURROUNDING LARGE PARTICLES AND TAKING THEM INTO THE CELL, CREATING A VACUOLE</a:t>
            </a:r>
          </a:p>
          <a:p>
            <a:endParaRPr lang="en-US" b="1"/>
          </a:p>
          <a:p>
            <a:pPr lvl="1"/>
            <a:r>
              <a:rPr lang="en-US" b="1"/>
              <a:t>PHAGOCYTOSIS-LARGE PARTICLES</a:t>
            </a:r>
          </a:p>
          <a:p>
            <a:pPr lvl="1"/>
            <a:r>
              <a:rPr lang="en-US" b="1"/>
              <a:t>PINOCYTOSIS-SMALL PARTICLES</a:t>
            </a:r>
          </a:p>
          <a:p>
            <a:endParaRPr lang="en-US" b="1"/>
          </a:p>
        </p:txBody>
      </p:sp>
      <p:sp>
        <p:nvSpPr>
          <p:cNvPr id="62468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6" name="Amoeba Feeds!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143000" y="4724400"/>
            <a:ext cx="2438400" cy="1995055"/>
          </a:xfrm>
          <a:prstGeom prst="rect">
            <a:avLst/>
          </a:prstGeom>
        </p:spPr>
      </p:pic>
      <p:pic>
        <p:nvPicPr>
          <p:cNvPr id="7" name="Neutrophil phagocytosis - with Naked gun theme music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5105400" y="4800600"/>
            <a:ext cx="2362200" cy="1932709"/>
          </a:xfrm>
          <a:prstGeom prst="rect">
            <a:avLst/>
          </a:prstGeom>
        </p:spPr>
      </p:pic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246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EXOCYTOSIS</a:t>
            </a:r>
            <a:br>
              <a:rPr lang="en-US" b="1"/>
            </a:br>
            <a:r>
              <a:rPr lang="en-US" b="1"/>
              <a:t>(ENERGY)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REVERSE PROCESS</a:t>
            </a:r>
          </a:p>
          <a:p>
            <a:pPr lvl="1"/>
            <a:r>
              <a:rPr lang="en-US" b="1"/>
              <a:t>EXPEL WASTES</a:t>
            </a:r>
          </a:p>
          <a:p>
            <a:pPr lvl="1"/>
            <a:r>
              <a:rPr lang="en-US" b="1"/>
              <a:t>SECRETE SUBSTANCES</a:t>
            </a:r>
          </a:p>
          <a:p>
            <a:pPr lvl="2"/>
            <a:r>
              <a:rPr lang="en-US" b="1"/>
              <a:t>HORMONES</a:t>
            </a:r>
          </a:p>
        </p:txBody>
      </p:sp>
      <p:sp>
        <p:nvSpPr>
          <p:cNvPr id="63492" name="FlagCount" hidden="1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  <p:pic>
        <p:nvPicPr>
          <p:cNvPr id="6" name="Roombia truncata pooping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971800" y="44196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GAMESHOW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0B02615CB93B4CAD1861F92598BF8D" ma:contentTypeVersion="0" ma:contentTypeDescription="Create a new document." ma:contentTypeScope="" ma:versionID="635d8e16e72725658fcbb7352b37d58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60D6354-CB89-4416-8090-87FE307B8D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A76FDF-2438-4110-BD58-DE4B734FDC2C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62C3F4D-58BD-4B90-8059-78B33FF010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863</TotalTime>
  <Words>328</Words>
  <Application>Microsoft Office PowerPoint</Application>
  <PresentationFormat>On-screen Show (4:3)</PresentationFormat>
  <Paragraphs>107</Paragraphs>
  <Slides>23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Apex</vt:lpstr>
      <vt:lpstr>1_Apex</vt:lpstr>
      <vt:lpstr>CELL BOUNDARIES</vt:lpstr>
      <vt:lpstr>CELL WALLS</vt:lpstr>
      <vt:lpstr>Slide 3</vt:lpstr>
      <vt:lpstr>The Plasma Membrane</vt:lpstr>
      <vt:lpstr>STRUCTURE OF P.M.</vt:lpstr>
      <vt:lpstr>Slide 6</vt:lpstr>
      <vt:lpstr>Slide 7</vt:lpstr>
      <vt:lpstr>Slide 8</vt:lpstr>
      <vt:lpstr>FLUID MOSAIC MODEL</vt:lpstr>
      <vt:lpstr>HOMEOSTASIS</vt:lpstr>
      <vt:lpstr>SELECTIVE PERMEABILITY</vt:lpstr>
      <vt:lpstr>Diffusion</vt:lpstr>
      <vt:lpstr>CONCENTRATION GRADIENT</vt:lpstr>
      <vt:lpstr>OSMOSIS</vt:lpstr>
      <vt:lpstr>Slide 15</vt:lpstr>
      <vt:lpstr>SOLUTION CONCENTRATIONS</vt:lpstr>
      <vt:lpstr>SOLUTION CONCENTRATIONS</vt:lpstr>
      <vt:lpstr>PASSIVE TRANSPORT (NO ENERGY)</vt:lpstr>
      <vt:lpstr>ACTIVE TRANSPORT (ENERGY)</vt:lpstr>
      <vt:lpstr>TRANSPORT PROTEINS</vt:lpstr>
      <vt:lpstr>Slide 21</vt:lpstr>
      <vt:lpstr>ENDOCYTOSIS (ENERGY)</vt:lpstr>
      <vt:lpstr>EXOCYTOSIS (ENERGY)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tcurry</cp:lastModifiedBy>
  <cp:revision>30</cp:revision>
  <dcterms:created xsi:type="dcterms:W3CDTF">1601-01-01T00:00:00Z</dcterms:created>
  <dcterms:modified xsi:type="dcterms:W3CDTF">2010-12-14T14:11:04Z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0x0101008F0B02615CB93B4CAD1861F92598BF8D</vt:lpwstr>
  </property>
</Properties>
</file>